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5F1ABD-EE2B-41EC-BCD2-4F589E7E6C76}" type="datetimeFigureOut">
              <a:rPr lang="en-US" smtClean="0"/>
              <a:t>11/21/2011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7E6B1-FBF9-47C7-8BE3-FB04CF3D480F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D5BC34C-C5E8-473D-9410-2AAC1DBC3A8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892ADC-67A6-4763-B307-8033F7D9837F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C1793AE-DF85-478C-BBBF-47B1126BFA4D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C6A9A13-AF51-4B5D-95FF-6BA4F9E7E9EF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8741D5-60E3-4D0A-8A5B-ECF8B60774DD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81C205-8552-41D1-AF7E-F2ADE424C5FD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9BD9A0-8D5E-4E78-B30A-BA250EBC9A2C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7C592B-B39B-4276-97B0-807BDAEFC647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DF65D3-77E4-419A-8BEF-7683AEA5297C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9B2F03-C849-47B2-A284-14B46723A583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0BD7BC4-920F-41DE-A1C8-735E97BA5C5A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rospenda stiggins performance assessment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B232D66-F143-4FD0-872E-6E54D955D247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Performance Assessment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7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4F70-37D7-4631-A9E2-A22578D1648C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Match Methods and Targets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Reasoning</a:t>
            </a:r>
          </a:p>
          <a:p>
            <a:pPr lvl="1"/>
            <a:r>
              <a:rPr lang="en-US" dirty="0" smtClean="0"/>
              <a:t>Can provide outward signs of reasoning</a:t>
            </a:r>
          </a:p>
          <a:p>
            <a:pPr lvl="1"/>
            <a:r>
              <a:rPr lang="en-US" dirty="0" smtClean="0"/>
              <a:t>Look for how they use equipment, </a:t>
            </a:r>
          </a:p>
          <a:p>
            <a:pPr lvl="1"/>
            <a:r>
              <a:rPr lang="en-US" dirty="0" smtClean="0"/>
              <a:t>follow procedures</a:t>
            </a:r>
          </a:p>
          <a:p>
            <a:pPr lvl="1"/>
            <a:r>
              <a:rPr lang="en-US" dirty="0" smtClean="0"/>
              <a:t>Problem solve</a:t>
            </a:r>
          </a:p>
          <a:p>
            <a:pPr lvl="1"/>
            <a:r>
              <a:rPr lang="en-US" dirty="0" smtClean="0"/>
              <a:t>Use rating scales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Match Methods and Targets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Skills</a:t>
            </a:r>
          </a:p>
          <a:p>
            <a:pPr lvl="1"/>
            <a:r>
              <a:rPr lang="en-US" dirty="0" smtClean="0"/>
              <a:t>Communication</a:t>
            </a:r>
          </a:p>
          <a:p>
            <a:pPr lvl="1"/>
            <a:r>
              <a:rPr lang="en-US" dirty="0" smtClean="0"/>
              <a:t>Oral reading</a:t>
            </a:r>
          </a:p>
          <a:p>
            <a:pPr lvl="1"/>
            <a:r>
              <a:rPr lang="en-US" dirty="0" smtClean="0"/>
              <a:t>Demonstrations</a:t>
            </a:r>
          </a:p>
          <a:p>
            <a:pPr lvl="1"/>
            <a:r>
              <a:rPr lang="en-US" dirty="0" smtClean="0"/>
              <a:t>Observe students in action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Match Methods and Targets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Products</a:t>
            </a:r>
          </a:p>
          <a:p>
            <a:pPr lvl="1"/>
            <a:r>
              <a:rPr lang="en-US" dirty="0" smtClean="0"/>
              <a:t>Quality of the product shows the level of achievement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Develop</a:t>
            </a:r>
            <a:br>
              <a:rPr lang="en-US" dirty="0" smtClean="0"/>
            </a:br>
            <a:r>
              <a:rPr lang="en-US" dirty="0" smtClean="0"/>
              <a:t>First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Remember your purpose in using Performance assessment</a:t>
            </a:r>
          </a:p>
          <a:p>
            <a:r>
              <a:rPr lang="en-US" dirty="0" smtClean="0"/>
              <a:t>Define the performance</a:t>
            </a:r>
          </a:p>
          <a:p>
            <a:r>
              <a:rPr lang="en-US" dirty="0" smtClean="0"/>
              <a:t>Ask: What am I assessing for?</a:t>
            </a:r>
          </a:p>
          <a:p>
            <a:r>
              <a:rPr lang="en-US" dirty="0" smtClean="0"/>
              <a:t>Ask: what will success look like?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Develop</a:t>
            </a:r>
            <a:br>
              <a:rPr lang="en-US" dirty="0" smtClean="0"/>
            </a:br>
            <a:r>
              <a:rPr lang="en-US" dirty="0" smtClean="0"/>
              <a:t>Scoring guides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Great teachers INSPIRE great performance</a:t>
            </a:r>
          </a:p>
          <a:p>
            <a:r>
              <a:rPr lang="en-US" dirty="0" smtClean="0"/>
              <a:t>Translate the success criteria into student friendly terms</a:t>
            </a:r>
          </a:p>
          <a:p>
            <a:r>
              <a:rPr lang="en-US" dirty="0" smtClean="0"/>
              <a:t>Let kids help you develop the guide:</a:t>
            </a:r>
          </a:p>
          <a:p>
            <a:pPr lvl="1"/>
            <a:r>
              <a:rPr lang="en-US" dirty="0" smtClean="0"/>
              <a:t>“Eye appeal is buy appeal”</a:t>
            </a:r>
          </a:p>
          <a:p>
            <a:pPr lvl="1"/>
            <a:r>
              <a:rPr lang="en-US" dirty="0" smtClean="0"/>
              <a:t>“What does high quality look like?”</a:t>
            </a:r>
          </a:p>
          <a:p>
            <a:pPr lvl="1"/>
            <a:r>
              <a:rPr lang="en-US" dirty="0" smtClean="0"/>
              <a:t>“I’ll know I did well because…..”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Develop</a:t>
            </a:r>
            <a:br>
              <a:rPr lang="en-US" dirty="0" smtClean="0"/>
            </a:br>
            <a:r>
              <a:rPr lang="en-US" dirty="0" smtClean="0"/>
              <a:t>Scoring guides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Think in the  first person:</a:t>
            </a:r>
          </a:p>
          <a:p>
            <a:pPr lvl="1"/>
            <a:r>
              <a:rPr lang="en-US" dirty="0" smtClean="0"/>
              <a:t>My paper is………</a:t>
            </a:r>
          </a:p>
          <a:p>
            <a:pPr lvl="1"/>
            <a:r>
              <a:rPr lang="en-US" dirty="0" smtClean="0"/>
              <a:t>My project shows……….</a:t>
            </a:r>
          </a:p>
          <a:p>
            <a:pPr lvl="1"/>
            <a:r>
              <a:rPr lang="en-US" dirty="0" smtClean="0"/>
              <a:t>I can…………</a:t>
            </a:r>
          </a:p>
          <a:p>
            <a:pPr lvl="1"/>
            <a:r>
              <a:rPr lang="en-US" dirty="0" smtClean="0"/>
              <a:t>(mr)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Rubrics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relates to the content standards</a:t>
            </a:r>
          </a:p>
          <a:p>
            <a:r>
              <a:rPr lang="en-US" dirty="0" smtClean="0"/>
              <a:t>2. Criteria is organized</a:t>
            </a:r>
          </a:p>
          <a:p>
            <a:r>
              <a:rPr lang="en-US" dirty="0" smtClean="0"/>
              <a:t>3. There is no room for error ( interpretation)</a:t>
            </a:r>
          </a:p>
          <a:p>
            <a:r>
              <a:rPr lang="en-US" dirty="0" smtClean="0"/>
              <a:t>4. Be clear</a:t>
            </a:r>
          </a:p>
          <a:p>
            <a:r>
              <a:rPr lang="en-US" dirty="0" smtClean="0"/>
              <a:t>5. Write for transfer of knowledge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Rubrics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Skill: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Statement: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Clear written communication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Written legibly</a:t>
            </a:r>
          </a:p>
          <a:p>
            <a:r>
              <a:rPr lang="en-US" dirty="0" smtClean="0"/>
              <a:t>Written with 0-3 spelling errors</a:t>
            </a:r>
          </a:p>
          <a:p>
            <a:r>
              <a:rPr lang="en-US" dirty="0" smtClean="0"/>
              <a:t>Beginning middle and end</a:t>
            </a:r>
          </a:p>
          <a:p>
            <a:r>
              <a:rPr lang="en-US" dirty="0" smtClean="0"/>
              <a:t>Examples from text/life are given</a:t>
            </a:r>
          </a:p>
          <a:p>
            <a:r>
              <a:rPr lang="en-US" dirty="0" smtClean="0"/>
              <a:t>0-3 punctuation errors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If kids have questions:</a:t>
            </a:r>
            <a:br>
              <a:rPr lang="en-US" dirty="0" smtClean="0"/>
            </a:br>
            <a:r>
              <a:rPr lang="en-US" dirty="0" smtClean="0"/>
              <a:t>Ask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 I unclear?</a:t>
            </a:r>
          </a:p>
          <a:p>
            <a:r>
              <a:rPr lang="en-US" dirty="0" smtClean="0"/>
              <a:t>Did I involve them?</a:t>
            </a:r>
          </a:p>
          <a:p>
            <a:r>
              <a:rPr lang="en-US" dirty="0" smtClean="0"/>
              <a:t>Did I use the language kids understand?</a:t>
            </a:r>
          </a:p>
          <a:p>
            <a:r>
              <a:rPr lang="en-US" dirty="0" smtClean="0"/>
              <a:t>Did they understand the language I use?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1C205-8552-41D1-AF7E-F2ADE424C5FD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 on this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does it mean to be legible?</a:t>
            </a:r>
          </a:p>
          <a:p>
            <a:r>
              <a:rPr lang="en-US" dirty="0" smtClean="0"/>
              <a:t>What does it take to have eye appeal?</a:t>
            </a:r>
          </a:p>
          <a:p>
            <a:r>
              <a:rPr lang="en-US" dirty="0" smtClean="0"/>
              <a:t>How will I know you know?</a:t>
            </a:r>
          </a:p>
          <a:p>
            <a:r>
              <a:rPr lang="en-US" dirty="0" smtClean="0"/>
              <a:t>Does this sound like our first assessment class? Look at the agenda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remember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Develop the assessment in three steps.</a:t>
            </a:r>
          </a:p>
          <a:p>
            <a:pPr lvl="1"/>
            <a:r>
              <a:rPr lang="en-US" dirty="0" smtClean="0"/>
              <a:t>A. define the criteria for success</a:t>
            </a:r>
          </a:p>
          <a:p>
            <a:pPr lvl="1"/>
            <a:r>
              <a:rPr lang="en-US" dirty="0" smtClean="0"/>
              <a:t>B. Develop the task</a:t>
            </a:r>
          </a:p>
          <a:p>
            <a:pPr lvl="1"/>
            <a:r>
              <a:rPr lang="en-US" dirty="0" smtClean="0"/>
              <a:t>C. Involve the students in the development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a Performance Assessment?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An activity that actually has them do something.</a:t>
            </a:r>
          </a:p>
          <a:p>
            <a:pPr lvl="1"/>
            <a:r>
              <a:rPr lang="en-US" dirty="0" smtClean="0"/>
              <a:t>Create</a:t>
            </a:r>
          </a:p>
          <a:p>
            <a:pPr lvl="1"/>
            <a:r>
              <a:rPr lang="en-US" dirty="0" smtClean="0"/>
              <a:t>Demonstrate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Three Aspect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P. 139 has a great example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4</a:t>
            </a:fld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524000" y="2819400"/>
          <a:ext cx="60960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762000">
                <a:tc>
                  <a:txBody>
                    <a:bodyPr/>
                    <a:lstStyle/>
                    <a:p>
                      <a:r>
                        <a:rPr lang="en-US" dirty="0" smtClean="0"/>
                        <a:t>Focus”</a:t>
                      </a:r>
                    </a:p>
                    <a:p>
                      <a:r>
                        <a:rPr lang="en-US" dirty="0" smtClean="0"/>
                        <a:t>What and Why are you assessing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Skill:</a:t>
                      </a:r>
                    </a:p>
                    <a:p>
                      <a:r>
                        <a:rPr lang="en-US" dirty="0" smtClean="0"/>
                        <a:t>What they should be able to do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Product:</a:t>
                      </a:r>
                    </a:p>
                    <a:p>
                      <a:r>
                        <a:rPr lang="en-US" dirty="0" smtClean="0"/>
                        <a:t>How</a:t>
                      </a:r>
                      <a:r>
                        <a:rPr lang="en-US" baseline="0" dirty="0" smtClean="0"/>
                        <a:t> will they show and tell</a:t>
                      </a:r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 and Cons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Let’s you observe</a:t>
            </a:r>
          </a:p>
          <a:p>
            <a:r>
              <a:rPr lang="en-US" dirty="0" smtClean="0"/>
              <a:t>Let’s you judge</a:t>
            </a:r>
          </a:p>
          <a:p>
            <a:r>
              <a:rPr lang="en-US" dirty="0" smtClean="0"/>
              <a:t>Let’s you see:</a:t>
            </a:r>
          </a:p>
          <a:p>
            <a:pPr lvl="1"/>
            <a:r>
              <a:rPr lang="en-US" dirty="0" smtClean="0"/>
              <a:t> oral reading</a:t>
            </a:r>
          </a:p>
          <a:p>
            <a:pPr lvl="1"/>
            <a:r>
              <a:rPr lang="en-US" dirty="0" smtClean="0"/>
              <a:t>Speaking</a:t>
            </a:r>
          </a:p>
          <a:p>
            <a:pPr lvl="1"/>
            <a:r>
              <a:rPr lang="en-US" dirty="0" smtClean="0"/>
              <a:t>Musical proficiency</a:t>
            </a:r>
          </a:p>
          <a:p>
            <a:pPr lvl="1"/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Risk of Bias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To: Foundations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Know what you are assessing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Allow for enough time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All students need equal access to equipment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Know the context of your group.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Use it for learning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Use it when you need an active assessment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Think of our first assessment session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1C205-8552-41D1-AF7E-F2ADE424C5FD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/>
            <a:r>
              <a:rPr lang="en-US" dirty="0" smtClean="0"/>
              <a:t>Judgments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Know your priorities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Know what you are looking for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Know what the experts say about what kids should know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Standards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Best practices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Judgments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4. Have other people look at the tasks </a:t>
            </a:r>
          </a:p>
          <a:p>
            <a:r>
              <a:rPr lang="en-US" dirty="0" smtClean="0"/>
              <a:t>5. Have other people rate the performance</a:t>
            </a:r>
          </a:p>
          <a:p>
            <a:endParaRPr lang="en-US" dirty="0"/>
          </a:p>
          <a:p>
            <a:r>
              <a:rPr lang="en-US" dirty="0" smtClean="0"/>
              <a:t>**Writing assessments had three people rate the students</a:t>
            </a:r>
          </a:p>
          <a:p>
            <a:r>
              <a:rPr lang="en-US" dirty="0" smtClean="0"/>
              <a:t>** Have principal, colleague look at the students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Match Methods and Targets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Knowledge:</a:t>
            </a:r>
          </a:p>
          <a:p>
            <a:pPr lvl="1"/>
            <a:r>
              <a:rPr lang="en-US" dirty="0" smtClean="0"/>
              <a:t>Performance may not be the best here.</a:t>
            </a:r>
          </a:p>
          <a:p>
            <a:pPr lvl="2"/>
            <a:r>
              <a:rPr lang="en-US" dirty="0" smtClean="0"/>
              <a:t>We are really not asking for application</a:t>
            </a:r>
          </a:p>
          <a:p>
            <a:pPr lvl="1"/>
            <a:r>
              <a:rPr lang="en-US" dirty="0" smtClean="0"/>
              <a:t>If they do well we infer that they know the material</a:t>
            </a:r>
          </a:p>
          <a:p>
            <a:pPr lvl="1"/>
            <a:r>
              <a:rPr lang="en-US" dirty="0" smtClean="0"/>
              <a:t>F they do poorly- where was the breakdown?</a:t>
            </a:r>
          </a:p>
          <a:p>
            <a:pPr lvl="2"/>
            <a:r>
              <a:rPr lang="en-US" dirty="0" smtClean="0"/>
              <a:t>In this case, try another assessment method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3BFB-F4E9-414E-B71D-471AAC053D18}" type="datetime1">
              <a:rPr lang="en-US" smtClean="0"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performance assessment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t>9</a:t>
            </a:fld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49</TotalTime>
  <Words>673</Words>
  <Application>Microsoft Office PowerPoint</Application>
  <PresentationFormat>On-screen Show (4:3)</PresentationFormat>
  <Paragraphs>174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Opulent</vt:lpstr>
      <vt:lpstr>Performance Assessment</vt:lpstr>
      <vt:lpstr>Things to remember</vt:lpstr>
      <vt:lpstr>What is a Performance Assessment?</vt:lpstr>
      <vt:lpstr>Three Aspect Table</vt:lpstr>
      <vt:lpstr>Pros and Cons</vt:lpstr>
      <vt:lpstr>How To: Foundations</vt:lpstr>
      <vt:lpstr>Judgments</vt:lpstr>
      <vt:lpstr>Judgments</vt:lpstr>
      <vt:lpstr>How to Match Methods and Targets</vt:lpstr>
      <vt:lpstr>How to Match Methods and Targets</vt:lpstr>
      <vt:lpstr>How to Match Methods and Targets</vt:lpstr>
      <vt:lpstr>How to Match Methods and Targets</vt:lpstr>
      <vt:lpstr>How to Develop First steps</vt:lpstr>
      <vt:lpstr>How to Develop Scoring guides</vt:lpstr>
      <vt:lpstr>How to Develop Scoring guides</vt:lpstr>
      <vt:lpstr>Rubrics</vt:lpstr>
      <vt:lpstr>Rubrics</vt:lpstr>
      <vt:lpstr>If kids have questions: Ask</vt:lpstr>
      <vt:lpstr>Reflect on this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Assessment</dc:title>
  <dc:creator>michael rospenda</dc:creator>
  <cp:lastModifiedBy>michael rospenda</cp:lastModifiedBy>
  <cp:revision>5</cp:revision>
  <dcterms:created xsi:type="dcterms:W3CDTF">2011-11-21T15:02:16Z</dcterms:created>
  <dcterms:modified xsi:type="dcterms:W3CDTF">2011-11-21T15:51:26Z</dcterms:modified>
</cp:coreProperties>
</file>